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B253-6027-4582-9408-2771CACACB6E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5D74-420B-4A4C-ABF7-E72C337ED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12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B253-6027-4582-9408-2771CACACB6E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5D74-420B-4A4C-ABF7-E72C337ED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8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B253-6027-4582-9408-2771CACACB6E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5D74-420B-4A4C-ABF7-E72C337ED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B253-6027-4582-9408-2771CACACB6E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5D74-420B-4A4C-ABF7-E72C337ED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B253-6027-4582-9408-2771CACACB6E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5D74-420B-4A4C-ABF7-E72C337ED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3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B253-6027-4582-9408-2771CACACB6E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5D74-420B-4A4C-ABF7-E72C337ED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7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B253-6027-4582-9408-2771CACACB6E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5D74-420B-4A4C-ABF7-E72C337ED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1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B253-6027-4582-9408-2771CACACB6E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5D74-420B-4A4C-ABF7-E72C337ED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B253-6027-4582-9408-2771CACACB6E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5D74-420B-4A4C-ABF7-E72C337ED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8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B253-6027-4582-9408-2771CACACB6E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5D74-420B-4A4C-ABF7-E72C337ED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1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B253-6027-4582-9408-2771CACACB6E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5D74-420B-4A4C-ABF7-E72C337ED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2B253-6027-4582-9408-2771CACACB6E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35D74-420B-4A4C-ABF7-E72C337ED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7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9weeks Mid-term Study Guide Answers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Science</a:t>
            </a:r>
          </a:p>
          <a:p>
            <a:r>
              <a:rPr lang="en-US" dirty="0" smtClean="0"/>
              <a:t>Ely, Hoyman, Jackson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7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7056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the process in which a plant or animal species adapts to its environment called</a:t>
            </a:r>
            <a:r>
              <a:rPr lang="en-US" dirty="0" smtClean="0"/>
              <a:t>?</a:t>
            </a:r>
          </a:p>
          <a:p>
            <a:pPr marL="914400" lvl="1" indent="-514350"/>
            <a:r>
              <a:rPr lang="en-US" sz="3000" dirty="0" smtClean="0"/>
              <a:t>adaptation</a:t>
            </a:r>
          </a:p>
          <a:p>
            <a:pPr marL="914400" lvl="1" indent="-514350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process of passing beneficial traits (traits that help an organism to survive) down to the next generation called?</a:t>
            </a:r>
          </a:p>
          <a:p>
            <a:pPr marL="914400" lvl="1" indent="-514350"/>
            <a:r>
              <a:rPr lang="en-US" sz="3000" dirty="0" smtClean="0"/>
              <a:t>Natural Selection</a:t>
            </a:r>
          </a:p>
        </p:txBody>
      </p:sp>
    </p:spTree>
    <p:extLst>
      <p:ext uri="{BB962C8B-B14F-4D97-AF65-F5344CB8AC3E}">
        <p14:creationId xmlns:p14="http://schemas.microsoft.com/office/powerpoint/2010/main" val="24476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705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3. What </a:t>
            </a:r>
            <a:r>
              <a:rPr lang="en-US" dirty="0"/>
              <a:t>are the 4 steps of natural selection</a:t>
            </a:r>
            <a:r>
              <a:rPr lang="en-US" dirty="0" smtClean="0"/>
              <a:t>?</a:t>
            </a: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dirty="0" smtClean="0"/>
              <a:t>1) overproduction – producing more offspring 			than can possibly survive.</a:t>
            </a:r>
          </a:p>
          <a:p>
            <a:pPr>
              <a:buNone/>
            </a:pPr>
            <a:r>
              <a:rPr lang="en-US" sz="2800" dirty="0" smtClean="0"/>
              <a:t>		2)  inherited variation – every individual has its 			own traits.  Similar, but not identical to 			parents.</a:t>
            </a:r>
          </a:p>
          <a:p>
            <a:pPr>
              <a:buNone/>
            </a:pPr>
            <a:r>
              <a:rPr lang="en-US" sz="2800" dirty="0" smtClean="0"/>
              <a:t>		3)  struggle to survive – some individuals have 			traits better adapted to environment.</a:t>
            </a:r>
          </a:p>
          <a:p>
            <a:pPr>
              <a:buNone/>
            </a:pPr>
            <a:r>
              <a:rPr lang="en-US" sz="2800" dirty="0" smtClean="0"/>
              <a:t>		4)  successful reproduction -  better adaptations are 		passed down to next generation.</a:t>
            </a:r>
          </a:p>
          <a:p>
            <a:pPr marL="914400" lvl="1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7056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en-US" dirty="0" smtClean="0"/>
              <a:t>Give an example of selective breeding.  What makes selective breeding different from natural selection?</a:t>
            </a:r>
          </a:p>
          <a:p>
            <a:pPr marL="914400" lvl="1" indent="-514350"/>
            <a:r>
              <a:rPr lang="en-US" dirty="0" smtClean="0"/>
              <a:t>Breeding dogs, human breed for the “better traits” that are wanted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4"/>
            </a:pPr>
            <a:r>
              <a:rPr lang="en-US" dirty="0" smtClean="0"/>
              <a:t>What </a:t>
            </a:r>
            <a:r>
              <a:rPr lang="en-US" dirty="0"/>
              <a:t>do Geologists study to help them learn what organisms were like in the past</a:t>
            </a:r>
            <a:r>
              <a:rPr lang="en-US" dirty="0" smtClean="0"/>
              <a:t>?</a:t>
            </a:r>
          </a:p>
          <a:p>
            <a:pPr marL="914400" lvl="1" indent="-514350"/>
            <a:r>
              <a:rPr lang="en-US" dirty="0" smtClean="0"/>
              <a:t>Fossils</a:t>
            </a:r>
          </a:p>
          <a:p>
            <a:pPr marL="40005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What process do plants use to turn the suns energy into food?</a:t>
            </a:r>
          </a:p>
          <a:p>
            <a:pPr marL="914400" lvl="1" indent="-514350"/>
            <a:r>
              <a:rPr lang="en-US" dirty="0" smtClean="0"/>
              <a:t>Photosynthesis</a:t>
            </a:r>
          </a:p>
          <a:p>
            <a:pPr marL="914400" lvl="1" indent="-514350"/>
            <a:endParaRPr lang="en-US" dirty="0"/>
          </a:p>
          <a:p>
            <a:pPr marL="4000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3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553200"/>
          </a:xfrm>
        </p:spPr>
        <p:txBody>
          <a:bodyPr>
            <a:normAutofit fontScale="92500" lnSpcReduction="20000"/>
          </a:bodyPr>
          <a:lstStyle/>
          <a:p>
            <a:pPr marL="914400" lvl="1" indent="-514350">
              <a:buFont typeface="+mj-lt"/>
              <a:buAutoNum type="arabicPeriod" startAt="7"/>
            </a:pPr>
            <a:r>
              <a:rPr lang="en-US" dirty="0"/>
              <a:t>What are the 5 levels of the organization of the environment (in order from least  to greatest</a:t>
            </a:r>
            <a:r>
              <a:rPr lang="en-US" dirty="0" smtClean="0"/>
              <a:t>)?</a:t>
            </a:r>
          </a:p>
          <a:p>
            <a:pPr marL="914400" lvl="2" indent="0">
              <a:buNone/>
            </a:pPr>
            <a:r>
              <a:rPr lang="en-US" sz="2000" dirty="0" smtClean="0"/>
              <a:t>1. Individual Organism</a:t>
            </a:r>
          </a:p>
          <a:p>
            <a:pPr marL="0" indent="0">
              <a:buNone/>
            </a:pPr>
            <a:r>
              <a:rPr lang="en-US" sz="2000" dirty="0" smtClean="0"/>
              <a:t>	2. Made of similar organisms; makes a population</a:t>
            </a:r>
          </a:p>
          <a:p>
            <a:pPr marL="0" indent="0">
              <a:buNone/>
            </a:pPr>
            <a:r>
              <a:rPr lang="en-US" sz="2000" dirty="0" smtClean="0"/>
              <a:t>	3. Made of different populations; makes a community</a:t>
            </a:r>
          </a:p>
          <a:p>
            <a:pPr marL="0" indent="0">
              <a:buNone/>
            </a:pPr>
            <a:r>
              <a:rPr lang="en-US" sz="2000" dirty="0" smtClean="0"/>
              <a:t>	4. Made of a community and its abiotic environment, which forms an 			ecosystem</a:t>
            </a:r>
          </a:p>
          <a:p>
            <a:pPr marL="0" indent="0">
              <a:buNone/>
            </a:pPr>
            <a:r>
              <a:rPr lang="en-US" sz="2000" dirty="0" smtClean="0"/>
              <a:t>	5. All ecosystems, which forms Biosphere</a:t>
            </a:r>
          </a:p>
          <a:p>
            <a:pPr marL="1314450" lvl="2" indent="-514350"/>
            <a:endParaRPr lang="en-US" dirty="0"/>
          </a:p>
          <a:p>
            <a:pPr marL="914400" lvl="1" indent="-514350">
              <a:buFont typeface="+mj-lt"/>
              <a:buAutoNum type="arabicPeriod" startAt="8"/>
            </a:pPr>
            <a:r>
              <a:rPr lang="en-US" dirty="0"/>
              <a:t>Describe each of the following:  producer, consumer</a:t>
            </a:r>
            <a:r>
              <a:rPr lang="en-US" dirty="0" smtClean="0"/>
              <a:t>, decomposer</a:t>
            </a:r>
          </a:p>
          <a:p>
            <a:pPr marL="1314450" lvl="2" indent="-514350"/>
            <a:r>
              <a:rPr lang="en-US" dirty="0" smtClean="0"/>
              <a:t>Producers: use direct sunlight to make food</a:t>
            </a:r>
          </a:p>
          <a:p>
            <a:pPr marL="1314450" lvl="2" indent="-514350"/>
            <a:r>
              <a:rPr lang="en-US" dirty="0" smtClean="0"/>
              <a:t>Consumers: eat other organisms to get energy</a:t>
            </a:r>
          </a:p>
          <a:p>
            <a:pPr marL="1314450" lvl="2" indent="-514350"/>
            <a:r>
              <a:rPr lang="en-US" dirty="0" smtClean="0"/>
              <a:t>Decomposers: get energy by breaking down dead 	</a:t>
            </a:r>
          </a:p>
          <a:p>
            <a:pPr marL="800100" lvl="2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8"/>
            </a:pPr>
            <a:r>
              <a:rPr lang="en-US" dirty="0"/>
              <a:t>What is the difference between a herbivore and a carnivore</a:t>
            </a:r>
            <a:r>
              <a:rPr lang="en-US" dirty="0" smtClean="0"/>
              <a:t>?</a:t>
            </a:r>
          </a:p>
          <a:p>
            <a:pPr lvl="2"/>
            <a:r>
              <a:rPr lang="en-US" sz="2700" dirty="0" smtClean="0"/>
              <a:t>herbivore: only eats plants</a:t>
            </a:r>
          </a:p>
          <a:p>
            <a:pPr lvl="2"/>
            <a:r>
              <a:rPr lang="en-US" sz="2700" dirty="0" smtClean="0"/>
              <a:t>carnivore: only eats animals</a:t>
            </a:r>
          </a:p>
          <a:p>
            <a:pPr marL="1314450" lvl="2" indent="-514350"/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97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5532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 startAt="10"/>
            </a:pPr>
            <a:r>
              <a:rPr lang="en-US" dirty="0"/>
              <a:t>In any food web, what do the arrows represent</a:t>
            </a:r>
            <a:r>
              <a:rPr lang="en-US" dirty="0" smtClean="0"/>
              <a:t>?</a:t>
            </a:r>
          </a:p>
          <a:p>
            <a:pPr marL="1314450" lvl="2" indent="-514350"/>
            <a:r>
              <a:rPr lang="en-US" dirty="0" smtClean="0"/>
              <a:t>Predators (the item doing the eating)</a:t>
            </a:r>
          </a:p>
          <a:p>
            <a:pPr marL="800100" lvl="2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10"/>
            </a:pPr>
            <a:r>
              <a:rPr lang="en-US" dirty="0"/>
              <a:t>Put the following in order to correctly show the movement of energy in a food chain.  Producer, sun, scavengers and decomposers, consumers</a:t>
            </a:r>
            <a:r>
              <a:rPr lang="en-US" dirty="0" smtClean="0"/>
              <a:t>.</a:t>
            </a:r>
          </a:p>
          <a:p>
            <a:pPr marL="1314450" lvl="2" indent="-514350"/>
            <a:r>
              <a:rPr lang="en-US" dirty="0" smtClean="0"/>
              <a:t>Sun, producer, consumer, scavengers, decomposers</a:t>
            </a:r>
          </a:p>
          <a:p>
            <a:pPr marL="800100" lvl="2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10"/>
            </a:pPr>
            <a:r>
              <a:rPr lang="en-US" dirty="0"/>
              <a:t>What is the primary source of energy in all food webs</a:t>
            </a:r>
            <a:r>
              <a:rPr lang="en-US" dirty="0" smtClean="0"/>
              <a:t>?</a:t>
            </a:r>
          </a:p>
          <a:p>
            <a:pPr marL="1314450" lvl="2" indent="-514350"/>
            <a:r>
              <a:rPr lang="en-US" dirty="0" smtClean="0"/>
              <a:t>SUN</a:t>
            </a:r>
          </a:p>
          <a:p>
            <a:pPr marL="800100" lvl="2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10"/>
            </a:pPr>
            <a:r>
              <a:rPr lang="en-US" dirty="0"/>
              <a:t>Name two examples of decomposers</a:t>
            </a:r>
            <a:r>
              <a:rPr lang="en-US" dirty="0" smtClean="0"/>
              <a:t>.</a:t>
            </a:r>
          </a:p>
          <a:p>
            <a:pPr marL="1314450" lvl="2" indent="-514350"/>
            <a:r>
              <a:rPr lang="en-US" dirty="0" smtClean="0"/>
              <a:t>Bacteria, fungi</a:t>
            </a:r>
            <a:endParaRPr lang="en-US" dirty="0"/>
          </a:p>
          <a:p>
            <a:pPr marL="914400" lvl="1" indent="-514350">
              <a:buFont typeface="+mj-lt"/>
              <a:buAutoNum type="arabicPeriod" startAt="10"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25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553200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 startAt="14"/>
            </a:pPr>
            <a:r>
              <a:rPr lang="en-US" dirty="0"/>
              <a:t>What do the terms biotic factors and abiotic factors mean</a:t>
            </a:r>
            <a:r>
              <a:rPr lang="en-US" dirty="0" smtClean="0"/>
              <a:t>?</a:t>
            </a:r>
          </a:p>
          <a:p>
            <a:pPr marL="914400" lvl="1" indent="-514350"/>
            <a:r>
              <a:rPr lang="en-US" dirty="0" smtClean="0"/>
              <a:t>Biotic factors are all living factors</a:t>
            </a:r>
          </a:p>
          <a:p>
            <a:pPr marL="914400" lvl="1" indent="-514350"/>
            <a:r>
              <a:rPr lang="en-US" dirty="0" smtClean="0"/>
              <a:t>Abiotic factors are the nonliving factors</a:t>
            </a:r>
          </a:p>
          <a:p>
            <a:pPr marL="400050" lvl="1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 startAt="14"/>
            </a:pPr>
            <a:r>
              <a:rPr lang="en-US" dirty="0"/>
              <a:t>What are the 3 types of symbiotic relationships</a:t>
            </a:r>
            <a:r>
              <a:rPr lang="en-US" dirty="0" smtClean="0"/>
              <a:t>?</a:t>
            </a:r>
          </a:p>
          <a:p>
            <a:pPr marL="914400" lvl="1" indent="-514350"/>
            <a:r>
              <a:rPr lang="en-US" dirty="0" smtClean="0"/>
              <a:t>Mutualism, commensalism, parasitism</a:t>
            </a:r>
          </a:p>
          <a:p>
            <a:pPr marL="914400" lvl="1" indent="-514350"/>
            <a:endParaRPr lang="en-US" dirty="0"/>
          </a:p>
          <a:p>
            <a:pPr marL="514350" lvl="0" indent="-514350">
              <a:buFont typeface="+mj-lt"/>
              <a:buAutoNum type="arabicPeriod" startAt="14"/>
            </a:pPr>
            <a:r>
              <a:rPr lang="en-US" dirty="0"/>
              <a:t>Describe a tundra’s environment. (temperature, climate, animals, plants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smtClean="0"/>
              <a:t>Cold temperatures and little rainfall, animals with special adaptations such as polar bear</a:t>
            </a:r>
          </a:p>
          <a:p>
            <a:pPr marL="400050" lvl="1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 startAt="14"/>
            </a:pPr>
            <a:r>
              <a:rPr lang="en-US" dirty="0"/>
              <a:t>Describe a desert’s environment. (temperature, climate, animals, plants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smtClean="0"/>
              <a:t>Very hot and dry, plants grow separated from each other, animals are active at night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9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5532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 startAt="18"/>
            </a:pPr>
            <a:r>
              <a:rPr lang="en-US" dirty="0"/>
              <a:t>Describe a grassland’s environment.  (temperature, climate, animals, plants</a:t>
            </a:r>
            <a:r>
              <a:rPr lang="en-US" dirty="0" smtClean="0"/>
              <a:t>)</a:t>
            </a:r>
          </a:p>
          <a:p>
            <a:pPr marL="1314450" lvl="2" indent="-514350"/>
            <a:r>
              <a:rPr lang="en-US" dirty="0" smtClean="0"/>
              <a:t>Few trees, has dry seasons, prairie dogs, flowering plants</a:t>
            </a:r>
          </a:p>
          <a:p>
            <a:pPr marL="800100" lvl="2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18"/>
            </a:pPr>
            <a:r>
              <a:rPr lang="en-US" dirty="0"/>
              <a:t>Describe a rainforest’s environment.  (temperature, climate, animals, plants</a:t>
            </a:r>
            <a:r>
              <a:rPr lang="en-US" dirty="0" smtClean="0"/>
              <a:t>)</a:t>
            </a:r>
          </a:p>
          <a:p>
            <a:pPr marL="1314450" lvl="2" indent="-514350"/>
            <a:r>
              <a:rPr lang="en-US" dirty="0" smtClean="0"/>
              <a:t>Wet, cool, covered by tree canopy, largest diversity in plants and animals</a:t>
            </a:r>
          </a:p>
          <a:p>
            <a:pPr marL="800100" lvl="2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 startAt="18"/>
            </a:pPr>
            <a:r>
              <a:rPr lang="en-US" dirty="0"/>
              <a:t>Describe a deciduous forest’s environment. (temperature, climate, animals, plants</a:t>
            </a:r>
            <a:r>
              <a:rPr lang="en-US" dirty="0" smtClean="0"/>
              <a:t>)</a:t>
            </a:r>
          </a:p>
          <a:p>
            <a:pPr marL="1314450" lvl="2" indent="-514350"/>
            <a:r>
              <a:rPr lang="en-US" dirty="0" smtClean="0"/>
              <a:t>Mild temperature, plenty of rain, trees lose leaves to help conserve water in dry season, much like where we live</a:t>
            </a: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914400" lvl="1" indent="-51435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120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553200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 startAt="21"/>
            </a:pPr>
            <a:r>
              <a:rPr lang="en-US" dirty="0" smtClean="0"/>
              <a:t>In </a:t>
            </a:r>
            <a:r>
              <a:rPr lang="en-US" dirty="0"/>
              <a:t>a desert ecosystem, would you expect to find more insects or more birds of prey (hawk)?  Why</a:t>
            </a:r>
            <a:r>
              <a:rPr lang="en-US" dirty="0" smtClean="0"/>
              <a:t>?</a:t>
            </a:r>
          </a:p>
          <a:p>
            <a:pPr lvl="2" indent="-342900"/>
            <a:r>
              <a:rPr lang="en-US" dirty="0" smtClean="0"/>
              <a:t>Insects, heat and water resources</a:t>
            </a:r>
          </a:p>
          <a:p>
            <a:pPr marL="1314450" lvl="2" indent="-514350">
              <a:buFont typeface="+mj-lt"/>
              <a:buAutoNum type="arabicPeriod" startAt="20"/>
            </a:pPr>
            <a:endParaRPr lang="en-US" dirty="0"/>
          </a:p>
          <a:p>
            <a:pPr marL="914400" lvl="1" indent="-514350">
              <a:buFont typeface="+mj-lt"/>
              <a:buAutoNum type="arabicPeriod" startAt="21"/>
            </a:pPr>
            <a:r>
              <a:rPr lang="en-US" dirty="0"/>
              <a:t>What would happen to the rest of the organisms in an ecosystem if one organism was removed?  Explain</a:t>
            </a:r>
            <a:r>
              <a:rPr lang="en-US" dirty="0" smtClean="0"/>
              <a:t>.</a:t>
            </a:r>
          </a:p>
          <a:p>
            <a:pPr marL="1314450" lvl="2" indent="-514350"/>
            <a:r>
              <a:rPr lang="en-US" dirty="0" smtClean="0"/>
              <a:t>It could change the eating habits, cause some to die out and change the web completely</a:t>
            </a: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914400" lvl="1" indent="-51435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0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483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3rd 9weeks Mid-term Study Guide Answers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SCCPSS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 G. Ely</dc:creator>
  <cp:lastModifiedBy>Jenni G. Ely</cp:lastModifiedBy>
  <cp:revision>6</cp:revision>
  <dcterms:created xsi:type="dcterms:W3CDTF">2015-01-26T12:05:57Z</dcterms:created>
  <dcterms:modified xsi:type="dcterms:W3CDTF">2015-01-26T13:09:59Z</dcterms:modified>
</cp:coreProperties>
</file>